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3" r:id="rId1"/>
  </p:sldMasterIdLst>
  <p:handoutMasterIdLst>
    <p:handoutMasterId r:id="rId19"/>
  </p:handoutMasterIdLst>
  <p:sldIdLst>
    <p:sldId id="256" r:id="rId2"/>
    <p:sldId id="273" r:id="rId3"/>
    <p:sldId id="267" r:id="rId4"/>
    <p:sldId id="268" r:id="rId5"/>
    <p:sldId id="274" r:id="rId6"/>
    <p:sldId id="271" r:id="rId7"/>
    <p:sldId id="259" r:id="rId8"/>
    <p:sldId id="269" r:id="rId9"/>
    <p:sldId id="270" r:id="rId10"/>
    <p:sldId id="258" r:id="rId11"/>
    <p:sldId id="260" r:id="rId12"/>
    <p:sldId id="257" r:id="rId13"/>
    <p:sldId id="261" r:id="rId14"/>
    <p:sldId id="262" r:id="rId15"/>
    <p:sldId id="263" r:id="rId16"/>
    <p:sldId id="266" r:id="rId17"/>
    <p:sldId id="272" r:id="rId1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Ensor" initials="SE" lastIdx="6" clrIdx="0">
    <p:extLst>
      <p:ext uri="{19B8F6BF-5375-455C-9EA6-DF929625EA0E}">
        <p15:presenceInfo xmlns:p15="http://schemas.microsoft.com/office/powerpoint/2012/main" userId="b5f42ff78dbd8a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B36"/>
    <a:srgbClr val="FB6357"/>
    <a:srgbClr val="E1A85D"/>
    <a:srgbClr val="A80C0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2" d="100"/>
          <a:sy n="112" d="100"/>
        </p:scale>
        <p:origin x="16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C309853-0D58-42F3-BAA7-CC16E7989B16}" type="datetimeFigureOut">
              <a:rPr lang="en-NZ" smtClean="0"/>
              <a:t>27/07/2021</a:t>
            </a:fld>
            <a:endParaRPr lang="en-NZ"/>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81C8FE94-E9CF-426B-8CC7-4B8C0B7FBC4C}" type="slidenum">
              <a:rPr lang="en-NZ" smtClean="0"/>
              <a:t>‹#›</a:t>
            </a:fld>
            <a:endParaRPr lang="en-NZ"/>
          </a:p>
        </p:txBody>
      </p:sp>
    </p:spTree>
    <p:extLst>
      <p:ext uri="{BB962C8B-B14F-4D97-AF65-F5344CB8AC3E}">
        <p14:creationId xmlns:p14="http://schemas.microsoft.com/office/powerpoint/2010/main" val="2599401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353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869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3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926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78834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631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897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113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43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270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232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80C0C"/>
            </a:gs>
            <a:gs pos="85000">
              <a:srgbClr val="FB6357"/>
            </a:gs>
            <a:gs pos="50000">
              <a:srgbClr val="F67B36"/>
            </a:gs>
          </a:gsLst>
          <a:lin ang="135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5586B75A-687E-405C-8A0B-8D00578BA2C3}" type="datetimeFigureOut">
              <a:rPr lang="en-US" smtClean="0"/>
              <a:pPr/>
              <a:t>7/27/2021</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4911985"/>
      </p:ext>
    </p:extLst>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resourcingprayerandworship.wordpress.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resourcingprayerandworship.wordpress.com/" TargetMode="External"/><Relationship Id="rId3" Type="http://schemas.openxmlformats.org/officeDocument/2006/relationships/image" Target="../media/image13.jpeg"/><Relationship Id="rId7" Type="http://schemas.openxmlformats.org/officeDocument/2006/relationships/image" Target="../media/image8.jpeg"/><Relationship Id="rId12"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1.jpeg"/><Relationship Id="rId10" Type="http://schemas.openxmlformats.org/officeDocument/2006/relationships/image" Target="../media/image22.jpeg"/><Relationship Id="rId4" Type="http://schemas.openxmlformats.org/officeDocument/2006/relationships/image" Target="../media/image12.jpe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2211388"/>
            <a:ext cx="5486400" cy="914400"/>
          </a:xfrm>
        </p:spPr>
        <p:txBody>
          <a:bodyPr>
            <a:normAutofit/>
          </a:bodyPr>
          <a:lstStyle/>
          <a:p>
            <a:pPr marL="0" indent="0">
              <a:buNone/>
            </a:pPr>
            <a:r>
              <a:rPr lang="en-NZ" sz="2800" dirty="0">
                <a:solidFill>
                  <a:schemeClr val="tx1"/>
                </a:solidFill>
                <a:latin typeface="Arial" panose="020B0604020202020204" pitchFamily="34" charset="0"/>
                <a:cs typeface="Arial" panose="020B0604020202020204" pitchFamily="34" charset="0"/>
              </a:rPr>
              <a:t>22nd-28th August 2021</a:t>
            </a:r>
          </a:p>
        </p:txBody>
      </p:sp>
      <p:pic>
        <p:nvPicPr>
          <p:cNvPr id="7" name="Picture 2" descr="https://resourcingprayerandworship.files.wordpress.com/2021/07/butterfly-wonder.jpg?w=7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71" y="2820299"/>
            <a:ext cx="4872741" cy="3651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8647" y="588674"/>
            <a:ext cx="3760247" cy="3684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42018" y="5999148"/>
            <a:ext cx="2411679" cy="80389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697" y="5867032"/>
            <a:ext cx="1708379" cy="105564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0614" y="5226326"/>
            <a:ext cx="858280" cy="858280"/>
          </a:xfrm>
          <a:prstGeom prst="rect">
            <a:avLst/>
          </a:prstGeom>
        </p:spPr>
      </p:pic>
    </p:spTree>
    <p:extLst>
      <p:ext uri="{BB962C8B-B14F-4D97-AF65-F5344CB8AC3E}">
        <p14:creationId xmlns:p14="http://schemas.microsoft.com/office/powerpoint/2010/main" val="29429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sz="4200" cap="none" dirty="0">
                <a:solidFill>
                  <a:srgbClr val="00B050"/>
                </a:solidFill>
                <a:cs typeface="Arial" panose="020B0604020202020204" pitchFamily="34" charset="0"/>
              </a:rPr>
              <a:t>Remembering.... </a:t>
            </a:r>
            <a:r>
              <a:rPr lang="mi-NZ" sz="4200" b="1" cap="none" dirty="0">
                <a:solidFill>
                  <a:srgbClr val="00B050"/>
                </a:solidFill>
                <a:cs typeface="Arial" panose="020B0604020202020204" pitchFamily="34" charset="0"/>
              </a:rPr>
              <a:t>giving attention</a:t>
            </a:r>
            <a:endParaRPr lang="en-NZ" sz="4200" b="1" cap="none" dirty="0">
              <a:solidFill>
                <a:srgbClr val="00B050"/>
              </a:solidFill>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29" y="1878394"/>
            <a:ext cx="3739433" cy="4252168"/>
          </a:xfrm>
          <a:prstGeom prst="rect">
            <a:avLst/>
          </a:prstGeom>
        </p:spPr>
      </p:pic>
      <p:sp>
        <p:nvSpPr>
          <p:cNvPr id="5" name="Content Placeholder 4"/>
          <p:cNvSpPr>
            <a:spLocks noGrp="1"/>
          </p:cNvSpPr>
          <p:nvPr>
            <p:ph idx="1"/>
          </p:nvPr>
        </p:nvSpPr>
        <p:spPr>
          <a:xfrm>
            <a:off x="3837062" y="2511187"/>
            <a:ext cx="5156814" cy="4039737"/>
          </a:xfrm>
        </p:spPr>
        <p:txBody>
          <a:bodyPr>
            <a:normAutofit fontScale="62500" lnSpcReduction="20000"/>
          </a:bodyPr>
          <a:lstStyle/>
          <a:p>
            <a:r>
              <a:rPr lang="en-NZ" sz="4500" b="1" dirty="0"/>
              <a:t>Practising giving attention</a:t>
            </a:r>
          </a:p>
          <a:p>
            <a:pPr marL="0" indent="0">
              <a:buNone/>
            </a:pPr>
            <a:endParaRPr lang="en-NZ" sz="4500" b="1" dirty="0"/>
          </a:p>
          <a:p>
            <a:r>
              <a:rPr lang="en-NZ" sz="4500" dirty="0"/>
              <a:t>Find a quiet spot outside, in your garden, on your doorstep, on a park bench, or even inside your home looking outside.</a:t>
            </a:r>
          </a:p>
          <a:p>
            <a:pPr marL="0" indent="0">
              <a:buNone/>
            </a:pPr>
            <a:endParaRPr lang="en-NZ" sz="4500" dirty="0"/>
          </a:p>
          <a:p>
            <a:r>
              <a:rPr lang="en-NZ" sz="4500" dirty="0"/>
              <a:t>Sit there quietly for ten minutes and give careful attention to what is around you.</a:t>
            </a:r>
          </a:p>
          <a:p>
            <a:endParaRPr lang="en-NZ" dirty="0"/>
          </a:p>
        </p:txBody>
      </p:sp>
    </p:spTree>
    <p:extLst>
      <p:ext uri="{BB962C8B-B14F-4D97-AF65-F5344CB8AC3E}">
        <p14:creationId xmlns:p14="http://schemas.microsoft.com/office/powerpoint/2010/main" val="143703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04" y="356361"/>
            <a:ext cx="7772400" cy="1508760"/>
          </a:xfrm>
        </p:spPr>
        <p:txBody>
          <a:bodyPr>
            <a:normAutofit/>
          </a:bodyPr>
          <a:lstStyle/>
          <a:p>
            <a:r>
              <a:rPr lang="mi-NZ" sz="4400" cap="none" dirty="0">
                <a:solidFill>
                  <a:srgbClr val="00B050"/>
                </a:solidFill>
                <a:cs typeface="Arial" panose="020B0604020202020204" pitchFamily="34" charset="0"/>
              </a:rPr>
              <a:t>Remembering</a:t>
            </a:r>
            <a:r>
              <a:rPr lang="mi-NZ" sz="4800" cap="none" dirty="0">
                <a:solidFill>
                  <a:srgbClr val="00B050"/>
                </a:solidFill>
                <a:cs typeface="Arial" panose="020B0604020202020204" pitchFamily="34" charset="0"/>
              </a:rPr>
              <a:t>.... </a:t>
            </a:r>
            <a:r>
              <a:rPr lang="mi-NZ" sz="4800" b="1" cap="none" dirty="0">
                <a:solidFill>
                  <a:srgbClr val="00B050"/>
                </a:solidFill>
                <a:cs typeface="Arial" panose="020B0604020202020204" pitchFamily="34" charset="0"/>
              </a:rPr>
              <a:t>innocence</a:t>
            </a:r>
            <a:endParaRPr lang="en-NZ" sz="4800" b="1" cap="none" dirty="0">
              <a:solidFill>
                <a:srgbClr val="00B050"/>
              </a:solidFill>
              <a:cs typeface="Arial" panose="020B0604020202020204" pitchFamily="34" charset="0"/>
            </a:endParaRPr>
          </a:p>
        </p:txBody>
      </p:sp>
      <p:pic>
        <p:nvPicPr>
          <p:cNvPr id="1026" name="Picture 2" descr="https://resourcingprayerandworship.files.wordpress.com/2021/07/640px-smiles_of_innocence.jpeg?w=6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65121"/>
            <a:ext cx="4312338" cy="3766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7474" y="5833710"/>
            <a:ext cx="2230675" cy="369332"/>
          </a:xfrm>
          <a:prstGeom prst="rect">
            <a:avLst/>
          </a:prstGeom>
        </p:spPr>
        <p:txBody>
          <a:bodyPr wrap="none">
            <a:spAutoFit/>
          </a:bodyPr>
          <a:lstStyle/>
          <a:p>
            <a:r>
              <a:rPr lang="en-NZ" b="1" dirty="0"/>
              <a:t>Colossians 2:6-7 CEV</a:t>
            </a:r>
            <a:endParaRPr lang="en-NZ" dirty="0"/>
          </a:p>
        </p:txBody>
      </p:sp>
      <p:sp>
        <p:nvSpPr>
          <p:cNvPr id="5" name="Rectangle 4"/>
          <p:cNvSpPr/>
          <p:nvPr/>
        </p:nvSpPr>
        <p:spPr>
          <a:xfrm>
            <a:off x="4312339" y="2746084"/>
            <a:ext cx="4943076" cy="2308324"/>
          </a:xfrm>
          <a:prstGeom prst="rect">
            <a:avLst/>
          </a:prstGeom>
        </p:spPr>
        <p:txBody>
          <a:bodyPr wrap="square">
            <a:spAutoFit/>
          </a:bodyPr>
          <a:lstStyle/>
          <a:p>
            <a:r>
              <a:rPr lang="en-NZ" sz="2400" dirty="0"/>
              <a:t>You have accepted Christ Jesus as your Lord. Now keep on following him. </a:t>
            </a:r>
            <a:r>
              <a:rPr lang="en-NZ" sz="2400" b="1" baseline="30000" dirty="0"/>
              <a:t> </a:t>
            </a:r>
            <a:r>
              <a:rPr lang="en-NZ" sz="2400" dirty="0"/>
              <a:t>Plant your roots in Christ and let him be the foundation for your life. Be strong in your faith, just as you were taught. And be grateful.</a:t>
            </a:r>
          </a:p>
        </p:txBody>
      </p:sp>
    </p:spTree>
    <p:extLst>
      <p:ext uri="{BB962C8B-B14F-4D97-AF65-F5344CB8AC3E}">
        <p14:creationId xmlns:p14="http://schemas.microsoft.com/office/powerpoint/2010/main" val="282140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92" y="343997"/>
            <a:ext cx="7772400" cy="1508760"/>
          </a:xfrm>
        </p:spPr>
        <p:txBody>
          <a:bodyPr>
            <a:normAutofit/>
          </a:bodyPr>
          <a:lstStyle/>
          <a:p>
            <a:r>
              <a:rPr lang="mi-NZ" sz="4400" cap="none" dirty="0">
                <a:solidFill>
                  <a:srgbClr val="00B050"/>
                </a:solidFill>
              </a:rPr>
              <a:t>Remembering</a:t>
            </a:r>
            <a:r>
              <a:rPr lang="mi-NZ" sz="4200" cap="none" dirty="0">
                <a:solidFill>
                  <a:srgbClr val="00B050"/>
                </a:solidFill>
              </a:rPr>
              <a:t>.... </a:t>
            </a:r>
            <a:r>
              <a:rPr lang="mi-NZ" sz="4200" b="1" cap="none" dirty="0">
                <a:solidFill>
                  <a:srgbClr val="00B050"/>
                </a:solidFill>
              </a:rPr>
              <a:t>curiosity</a:t>
            </a:r>
            <a:endParaRPr lang="en-NZ" sz="4200" b="1" cap="none" dirty="0">
              <a:solidFill>
                <a:srgbClr val="00B050"/>
              </a:solidFill>
            </a:endParaRPr>
          </a:p>
        </p:txBody>
      </p:sp>
      <p:pic>
        <p:nvPicPr>
          <p:cNvPr id="2" name="Content Placeholder 1"/>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6836"/>
          <a:stretch/>
        </p:blipFill>
        <p:spPr>
          <a:xfrm>
            <a:off x="0" y="1743343"/>
            <a:ext cx="3349951" cy="4681416"/>
          </a:xfrm>
        </p:spPr>
      </p:pic>
      <p:sp>
        <p:nvSpPr>
          <p:cNvPr id="4" name="Rectangle 3"/>
          <p:cNvSpPr/>
          <p:nvPr/>
        </p:nvSpPr>
        <p:spPr>
          <a:xfrm>
            <a:off x="3512320" y="2806778"/>
            <a:ext cx="5721410" cy="2985433"/>
          </a:xfrm>
          <a:prstGeom prst="rect">
            <a:avLst/>
          </a:prstGeom>
        </p:spPr>
        <p:txBody>
          <a:bodyPr wrap="square">
            <a:spAutoFit/>
          </a:bodyPr>
          <a:lstStyle/>
          <a:p>
            <a:r>
              <a:rPr lang="en-NZ" sz="2400" b="1" dirty="0">
                <a:solidFill>
                  <a:srgbClr val="EEF4F7"/>
                </a:solidFill>
                <a:latin typeface="+mj-lt"/>
              </a:rPr>
              <a:t>Practising Curiosity</a:t>
            </a:r>
          </a:p>
          <a:p>
            <a:r>
              <a:rPr lang="en-NZ" sz="2400" dirty="0">
                <a:solidFill>
                  <a:srgbClr val="EEF4F7"/>
                </a:solidFill>
                <a:latin typeface="+mj-lt"/>
              </a:rPr>
              <a:t>Take a ten minute walk around your neighbourhood sometime today. </a:t>
            </a:r>
          </a:p>
          <a:p>
            <a:r>
              <a:rPr lang="en-NZ" sz="2400" dirty="0">
                <a:solidFill>
                  <a:srgbClr val="EEF4F7"/>
                </a:solidFill>
                <a:latin typeface="+mj-lt"/>
              </a:rPr>
              <a:t>Put on the eyes of a child as though you are seeing things for the first time. </a:t>
            </a:r>
          </a:p>
          <a:p>
            <a:endParaRPr lang="en-NZ" sz="2400" dirty="0">
              <a:solidFill>
                <a:srgbClr val="EEF4F7"/>
              </a:solidFill>
              <a:latin typeface="+mj-lt"/>
            </a:endParaRPr>
          </a:p>
          <a:p>
            <a:r>
              <a:rPr lang="en-NZ" sz="2400" dirty="0">
                <a:solidFill>
                  <a:srgbClr val="EEF4F7"/>
                </a:solidFill>
                <a:latin typeface="+mj-lt"/>
              </a:rPr>
              <a:t>What makes you curious? </a:t>
            </a:r>
          </a:p>
          <a:p>
            <a:endParaRPr lang="en-NZ" sz="2000" dirty="0">
              <a:solidFill>
                <a:srgbClr val="EEF4F7"/>
              </a:solidFill>
              <a:latin typeface="PT Sans"/>
            </a:endParaRPr>
          </a:p>
        </p:txBody>
      </p:sp>
    </p:spTree>
    <p:extLst>
      <p:ext uri="{BB962C8B-B14F-4D97-AF65-F5344CB8AC3E}">
        <p14:creationId xmlns:p14="http://schemas.microsoft.com/office/powerpoint/2010/main" val="379747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9" y="641769"/>
            <a:ext cx="8417607" cy="893529"/>
          </a:xfrm>
        </p:spPr>
        <p:txBody>
          <a:bodyPr>
            <a:noAutofit/>
          </a:bodyPr>
          <a:lstStyle/>
          <a:p>
            <a:r>
              <a:rPr lang="mi-NZ" sz="4400" cap="none" dirty="0">
                <a:solidFill>
                  <a:srgbClr val="00B050"/>
                </a:solidFill>
                <a:cs typeface="Arial" panose="020B0604020202020204" pitchFamily="34" charset="0"/>
              </a:rPr>
              <a:t>Remembering.... </a:t>
            </a:r>
            <a:r>
              <a:rPr lang="mi-NZ" sz="4400" b="1" cap="none" dirty="0">
                <a:solidFill>
                  <a:srgbClr val="00B050"/>
                </a:solidFill>
                <a:cs typeface="Arial" panose="020B0604020202020204" pitchFamily="34" charset="0"/>
              </a:rPr>
              <a:t>playfulness</a:t>
            </a:r>
            <a:endParaRPr lang="en-NZ" sz="4400" b="1" cap="none" dirty="0">
              <a:solidFill>
                <a:srgbClr val="00B050"/>
              </a:solidFill>
              <a:cs typeface="Arial" panose="020B060402020202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5157" b="4023"/>
          <a:stretch/>
        </p:blipFill>
        <p:spPr>
          <a:xfrm>
            <a:off x="2232495" y="1811709"/>
            <a:ext cx="4442726" cy="3537958"/>
          </a:xfrm>
          <a:prstGeom prst="rect">
            <a:avLst/>
          </a:prstGeom>
        </p:spPr>
      </p:pic>
      <p:sp>
        <p:nvSpPr>
          <p:cNvPr id="4" name="Rectangle 3"/>
          <p:cNvSpPr/>
          <p:nvPr/>
        </p:nvSpPr>
        <p:spPr>
          <a:xfrm>
            <a:off x="1044043" y="5497549"/>
            <a:ext cx="7476113" cy="1200329"/>
          </a:xfrm>
          <a:prstGeom prst="rect">
            <a:avLst/>
          </a:prstGeom>
        </p:spPr>
        <p:txBody>
          <a:bodyPr wrap="square">
            <a:spAutoFit/>
          </a:bodyPr>
          <a:lstStyle/>
          <a:p>
            <a:r>
              <a:rPr lang="en-NZ" sz="2400" dirty="0"/>
              <a:t>Where are you playful in your life today? </a:t>
            </a:r>
          </a:p>
          <a:p>
            <a:r>
              <a:rPr lang="en-NZ" sz="2400" dirty="0"/>
              <a:t>Who are you free to be silly with? </a:t>
            </a:r>
          </a:p>
          <a:p>
            <a:r>
              <a:rPr lang="en-NZ" sz="2400" dirty="0"/>
              <a:t>How do you practice playfulness in your life today?</a:t>
            </a:r>
          </a:p>
        </p:txBody>
      </p:sp>
    </p:spTree>
    <p:extLst>
      <p:ext uri="{BB962C8B-B14F-4D97-AF65-F5344CB8AC3E}">
        <p14:creationId xmlns:p14="http://schemas.microsoft.com/office/powerpoint/2010/main" val="359008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12" y="369634"/>
            <a:ext cx="8595715" cy="1508760"/>
          </a:xfrm>
        </p:spPr>
        <p:txBody>
          <a:bodyPr>
            <a:normAutofit/>
          </a:bodyPr>
          <a:lstStyle/>
          <a:p>
            <a:r>
              <a:rPr lang="mi-NZ" sz="4400" cap="none" dirty="0">
                <a:solidFill>
                  <a:schemeClr val="accent3">
                    <a:lumMod val="75000"/>
                  </a:schemeClr>
                </a:solidFill>
                <a:cs typeface="Arial" panose="020B0604020202020204" pitchFamily="34" charset="0"/>
              </a:rPr>
              <a:t>Remembering... ongoing questions</a:t>
            </a:r>
            <a:endParaRPr lang="en-NZ" sz="4400" cap="none" dirty="0">
              <a:solidFill>
                <a:schemeClr val="accent3">
                  <a:lumMod val="75000"/>
                </a:schemeClr>
              </a:solidFill>
              <a:cs typeface="Arial" panose="020B0604020202020204" pitchFamily="34" charset="0"/>
            </a:endParaRP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3824" y="1803565"/>
            <a:ext cx="2222531" cy="2236981"/>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0826" y="1818605"/>
            <a:ext cx="3392056" cy="222552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7354" y="1818605"/>
            <a:ext cx="2290273" cy="2206900"/>
          </a:xfrm>
          <a:prstGeom prst="rect">
            <a:avLst/>
          </a:prstGeom>
        </p:spPr>
      </p:pic>
      <p:sp>
        <p:nvSpPr>
          <p:cNvPr id="3" name="Rectangle 2"/>
          <p:cNvSpPr/>
          <p:nvPr/>
        </p:nvSpPr>
        <p:spPr>
          <a:xfrm>
            <a:off x="996263" y="4504980"/>
            <a:ext cx="7187012" cy="2616101"/>
          </a:xfrm>
          <a:prstGeom prst="rect">
            <a:avLst/>
          </a:prstGeom>
        </p:spPr>
        <p:txBody>
          <a:bodyPr wrap="square">
            <a:spAutoFit/>
          </a:bodyPr>
          <a:lstStyle/>
          <a:p>
            <a:r>
              <a:rPr lang="en-NZ" sz="2400" b="1" dirty="0"/>
              <a:t>Practising asking the questions</a:t>
            </a:r>
          </a:p>
          <a:p>
            <a:endParaRPr lang="en-NZ" sz="2400" b="1" dirty="0"/>
          </a:p>
          <a:p>
            <a:r>
              <a:rPr lang="en-NZ" sz="2400" dirty="0"/>
              <a:t>Sit and make a list of ten questions you have about the world. What have you always wondered about…about science, about technology, about the environment, about your body, about God. </a:t>
            </a:r>
          </a:p>
          <a:p>
            <a:endParaRPr lang="en-NZ" sz="2000" dirty="0"/>
          </a:p>
        </p:txBody>
      </p:sp>
    </p:spTree>
    <p:extLst>
      <p:ext uri="{BB962C8B-B14F-4D97-AF65-F5344CB8AC3E}">
        <p14:creationId xmlns:p14="http://schemas.microsoft.com/office/powerpoint/2010/main" val="419926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4" y="258539"/>
            <a:ext cx="7772400" cy="1508760"/>
          </a:xfrm>
        </p:spPr>
        <p:txBody>
          <a:bodyPr>
            <a:normAutofit/>
          </a:bodyPr>
          <a:lstStyle/>
          <a:p>
            <a:r>
              <a:rPr lang="mi-NZ" sz="4400" cap="none" dirty="0">
                <a:solidFill>
                  <a:schemeClr val="accent3">
                    <a:lumMod val="75000"/>
                  </a:schemeClr>
                </a:solidFill>
                <a:cs typeface="Arial" panose="020B0604020202020204" pitchFamily="34" charset="0"/>
              </a:rPr>
              <a:t>Remembering.... trust</a:t>
            </a:r>
            <a:endParaRPr lang="en-NZ" sz="4400" cap="none" dirty="0">
              <a:solidFill>
                <a:schemeClr val="accent3">
                  <a:lumMod val="75000"/>
                </a:schemeClr>
              </a:solidFill>
              <a:cs typeface="Arial" panose="020B0604020202020204" pitchFamily="34" charset="0"/>
            </a:endParaRPr>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87651" y="1852757"/>
            <a:ext cx="4533545" cy="3022363"/>
          </a:xfrm>
        </p:spPr>
      </p:pic>
      <p:sp>
        <p:nvSpPr>
          <p:cNvPr id="3" name="Rectangle 2"/>
          <p:cNvSpPr/>
          <p:nvPr/>
        </p:nvSpPr>
        <p:spPr>
          <a:xfrm>
            <a:off x="458556" y="4223685"/>
            <a:ext cx="8394888" cy="2769989"/>
          </a:xfrm>
          <a:prstGeom prst="rect">
            <a:avLst/>
          </a:prstGeom>
        </p:spPr>
        <p:txBody>
          <a:bodyPr wrap="square">
            <a:spAutoFit/>
          </a:bodyPr>
          <a:lstStyle/>
          <a:p>
            <a:r>
              <a:rPr lang="en-NZ" sz="2400" b="1" dirty="0"/>
              <a:t>Practising trust</a:t>
            </a:r>
          </a:p>
          <a:p>
            <a:endParaRPr lang="en-NZ" sz="2200" b="1" dirty="0"/>
          </a:p>
          <a:p>
            <a:r>
              <a:rPr lang="en-NZ" sz="2200" dirty="0"/>
              <a:t>Make a list of the people you most trust. Those who love you just because you are you. </a:t>
            </a:r>
          </a:p>
          <a:p>
            <a:r>
              <a:rPr lang="en-NZ" sz="2200" dirty="0"/>
              <a:t>Make another list of the people who most trust you...those whom you love just because they are who they are. </a:t>
            </a:r>
          </a:p>
          <a:p>
            <a:r>
              <a:rPr lang="en-NZ" sz="2200" dirty="0"/>
              <a:t>Give thanks for those who you trust and for those who trust you.</a:t>
            </a:r>
          </a:p>
          <a:p>
            <a:endParaRPr lang="en-US" dirty="0"/>
          </a:p>
        </p:txBody>
      </p:sp>
    </p:spTree>
    <p:extLst>
      <p:ext uri="{BB962C8B-B14F-4D97-AF65-F5344CB8AC3E}">
        <p14:creationId xmlns:p14="http://schemas.microsoft.com/office/powerpoint/2010/main" val="355231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8007" y="1965390"/>
            <a:ext cx="7167785" cy="4647426"/>
          </a:xfrm>
          <a:prstGeom prst="rect">
            <a:avLst/>
          </a:prstGeom>
        </p:spPr>
        <p:txBody>
          <a:bodyPr wrap="square">
            <a:spAutoFit/>
          </a:bodyPr>
          <a:lstStyle/>
          <a:p>
            <a:pPr>
              <a:spcBef>
                <a:spcPts val="0"/>
              </a:spcBef>
            </a:pPr>
            <a:r>
              <a:rPr lang="en-NZ" sz="2800" dirty="0">
                <a:latin typeface="Arial" panose="020B0604020202020204" pitchFamily="34" charset="0"/>
                <a:cs typeface="Arial" panose="020B0604020202020204" pitchFamily="34" charset="0"/>
              </a:rPr>
              <a:t>Take a </a:t>
            </a:r>
            <a:r>
              <a:rPr lang="en-NZ" sz="2800" b="1" dirty="0">
                <a:latin typeface="Arial" panose="020B0604020202020204" pitchFamily="34" charset="0"/>
                <a:cs typeface="Arial" panose="020B0604020202020204" pitchFamily="34" charset="0"/>
              </a:rPr>
              <a:t>bookmark</a:t>
            </a:r>
            <a:r>
              <a:rPr lang="en-NZ" sz="2800" dirty="0">
                <a:latin typeface="Arial" panose="020B0604020202020204" pitchFamily="34" charset="0"/>
                <a:cs typeface="Arial" panose="020B0604020202020204" pitchFamily="34" charset="0"/>
              </a:rPr>
              <a:t>! </a:t>
            </a:r>
          </a:p>
          <a:p>
            <a:pPr>
              <a:spcBef>
                <a:spcPts val="0"/>
              </a:spcBef>
            </a:pPr>
            <a:r>
              <a:rPr lang="en-NZ" sz="2400" i="1" dirty="0">
                <a:latin typeface="Arial" panose="020B0604020202020204" pitchFamily="34" charset="0"/>
                <a:cs typeface="Arial" panose="020B0604020202020204" pitchFamily="34" charset="0"/>
              </a:rPr>
              <a:t>Commit to reading the printed prayer </a:t>
            </a:r>
          </a:p>
          <a:p>
            <a:pPr>
              <a:spcBef>
                <a:spcPts val="0"/>
              </a:spcBef>
            </a:pPr>
            <a:r>
              <a:rPr lang="en-NZ" sz="2400" i="1" dirty="0">
                <a:latin typeface="Arial" panose="020B0604020202020204" pitchFamily="34" charset="0"/>
                <a:cs typeface="Arial" panose="020B0604020202020204" pitchFamily="34" charset="0"/>
              </a:rPr>
              <a:t>and different phrase each day </a:t>
            </a:r>
          </a:p>
          <a:p>
            <a:pPr>
              <a:spcBef>
                <a:spcPts val="0"/>
              </a:spcBef>
            </a:pPr>
            <a:r>
              <a:rPr lang="en-NZ" sz="2400" i="1" dirty="0">
                <a:latin typeface="Arial" panose="020B0604020202020204" pitchFamily="34" charset="0"/>
                <a:cs typeface="Arial" panose="020B0604020202020204" pitchFamily="34" charset="0"/>
              </a:rPr>
              <a:t>to guide your prayer and action.</a:t>
            </a:r>
          </a:p>
          <a:p>
            <a:pPr>
              <a:spcBef>
                <a:spcPts val="0"/>
              </a:spcBef>
            </a:pPr>
            <a:endParaRPr lang="en-NZ" sz="2800" dirty="0">
              <a:latin typeface="Arial" panose="020B0604020202020204" pitchFamily="34" charset="0"/>
              <a:cs typeface="Arial" panose="020B0604020202020204" pitchFamily="34" charset="0"/>
            </a:endParaRPr>
          </a:p>
          <a:p>
            <a:r>
              <a:rPr lang="en-NZ" sz="2800" b="1" dirty="0">
                <a:latin typeface="Arial" panose="020B0604020202020204" pitchFamily="34" charset="0"/>
                <a:cs typeface="Arial" panose="020B0604020202020204" pitchFamily="34" charset="0"/>
              </a:rPr>
              <a:t>For a daily story, resources and more ideas</a:t>
            </a:r>
            <a:r>
              <a:rPr lang="en-NZ" sz="2800" b="1" i="1" dirty="0">
                <a:latin typeface="Arial" panose="020B0604020202020204" pitchFamily="34" charset="0"/>
                <a:cs typeface="Arial" panose="020B0604020202020204" pitchFamily="34" charset="0"/>
              </a:rPr>
              <a:t> </a:t>
            </a:r>
            <a:r>
              <a:rPr lang="en-NZ" sz="2400" i="1" dirty="0">
                <a:latin typeface="Arial" panose="020B0604020202020204" pitchFamily="34" charset="0"/>
                <a:cs typeface="Arial" panose="020B0604020202020204" pitchFamily="34" charset="0"/>
              </a:rPr>
              <a:t>go to:</a:t>
            </a:r>
          </a:p>
          <a:p>
            <a:endParaRPr lang="en-NZ" sz="2400" i="1" dirty="0">
              <a:latin typeface="Arial" panose="020B0604020202020204" pitchFamily="34" charset="0"/>
              <a:cs typeface="Arial" panose="020B0604020202020204" pitchFamily="34" charset="0"/>
            </a:endParaRPr>
          </a:p>
          <a:p>
            <a:r>
              <a:rPr lang="en-NZ" sz="2200" i="1" dirty="0">
                <a:latin typeface="Arial" panose="020B0604020202020204" pitchFamily="34" charset="0"/>
                <a:cs typeface="Arial" panose="020B0604020202020204" pitchFamily="34" charset="0"/>
                <a:hlinkClick r:id="rId2"/>
              </a:rPr>
              <a:t>https://resourcingprayerandworship.wordpress.com/</a:t>
            </a:r>
            <a:endParaRPr lang="en-NZ" sz="2200" i="1" dirty="0">
              <a:latin typeface="Arial" panose="020B0604020202020204" pitchFamily="34" charset="0"/>
              <a:cs typeface="Arial" panose="020B0604020202020204" pitchFamily="34" charset="0"/>
            </a:endParaRPr>
          </a:p>
          <a:p>
            <a:endParaRPr lang="mi-NZ" sz="2200" i="1" dirty="0">
              <a:latin typeface="Arial" panose="020B0604020202020204" pitchFamily="34" charset="0"/>
              <a:cs typeface="Arial" panose="020B0604020202020204" pitchFamily="34" charset="0"/>
            </a:endParaRPr>
          </a:p>
          <a:p>
            <a:endParaRPr lang="mi-NZ" sz="2200" i="1" dirty="0">
              <a:latin typeface="Arial" panose="020B0604020202020204" pitchFamily="34" charset="0"/>
              <a:cs typeface="Arial" panose="020B0604020202020204" pitchFamily="34" charset="0"/>
            </a:endParaRPr>
          </a:p>
          <a:p>
            <a:endParaRPr lang="en-NZ" sz="22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1989" y="102549"/>
            <a:ext cx="2028186" cy="6635809"/>
          </a:xfrm>
          <a:prstGeom prst="rect">
            <a:avLst/>
          </a:prstGeom>
          <a:ln>
            <a:noFill/>
          </a:ln>
          <a:effectLst>
            <a:outerShdw blurRad="190500" algn="tl" rotWithShape="0">
              <a:srgbClr val="000000">
                <a:alpha val="70000"/>
              </a:srgbClr>
            </a:outerShdw>
          </a:effectLst>
        </p:spPr>
      </p:pic>
      <p:sp>
        <p:nvSpPr>
          <p:cNvPr id="2" name="Rectangle 1"/>
          <p:cNvSpPr/>
          <p:nvPr/>
        </p:nvSpPr>
        <p:spPr>
          <a:xfrm>
            <a:off x="78928" y="487289"/>
            <a:ext cx="5843308" cy="1569660"/>
          </a:xfrm>
          <a:prstGeom prst="rect">
            <a:avLst/>
          </a:prstGeom>
        </p:spPr>
        <p:txBody>
          <a:bodyPr wrap="square">
            <a:spAutoFit/>
          </a:bodyPr>
          <a:lstStyle/>
          <a:p>
            <a:pPr algn="ctr"/>
            <a:r>
              <a:rPr lang="en-NZ" sz="3200" b="1" dirty="0">
                <a:solidFill>
                  <a:schemeClr val="accent3">
                    <a:lumMod val="75000"/>
                  </a:schemeClr>
                </a:solidFill>
                <a:cs typeface="Arial" panose="020B0604020202020204" pitchFamily="34" charset="0"/>
              </a:rPr>
              <a:t>Praying for Children</a:t>
            </a:r>
            <a:br>
              <a:rPr lang="en-NZ" sz="3200" b="1" dirty="0">
                <a:solidFill>
                  <a:schemeClr val="accent3">
                    <a:lumMod val="75000"/>
                  </a:schemeClr>
                </a:solidFill>
                <a:cs typeface="Arial" panose="020B0604020202020204" pitchFamily="34" charset="0"/>
              </a:rPr>
            </a:br>
            <a:r>
              <a:rPr lang="en-US" sz="3200" i="1" dirty="0">
                <a:solidFill>
                  <a:schemeClr val="accent3">
                    <a:lumMod val="75000"/>
                  </a:schemeClr>
                </a:solidFill>
                <a:cs typeface="Arial" panose="020B0604020202020204" pitchFamily="34" charset="0"/>
              </a:rPr>
              <a:t>Karaka </a:t>
            </a:r>
            <a:r>
              <a:rPr lang="en-US" sz="3200" i="1" dirty="0" err="1">
                <a:solidFill>
                  <a:schemeClr val="accent3">
                    <a:lumMod val="75000"/>
                  </a:schemeClr>
                </a:solidFill>
                <a:cs typeface="Arial" panose="020B0604020202020204" pitchFamily="34" charset="0"/>
              </a:rPr>
              <a:t>mo</a:t>
            </a:r>
            <a:r>
              <a:rPr lang="en-US" sz="3200" i="1" dirty="0">
                <a:solidFill>
                  <a:schemeClr val="accent3">
                    <a:lumMod val="75000"/>
                  </a:schemeClr>
                </a:solidFill>
                <a:cs typeface="Arial" panose="020B0604020202020204" pitchFamily="34" charset="0"/>
              </a:rPr>
              <a:t> </a:t>
            </a:r>
            <a:r>
              <a:rPr lang="en-US" sz="3200" i="1" dirty="0" err="1">
                <a:solidFill>
                  <a:schemeClr val="accent3">
                    <a:lumMod val="75000"/>
                  </a:schemeClr>
                </a:solidFill>
                <a:cs typeface="Arial" panose="020B0604020202020204" pitchFamily="34" charset="0"/>
              </a:rPr>
              <a:t>ngā</a:t>
            </a:r>
            <a:r>
              <a:rPr lang="en-US" sz="3200" i="1" dirty="0">
                <a:solidFill>
                  <a:schemeClr val="accent3">
                    <a:lumMod val="75000"/>
                  </a:schemeClr>
                </a:solidFill>
                <a:cs typeface="Arial" panose="020B0604020202020204" pitchFamily="34" charset="0"/>
              </a:rPr>
              <a:t> </a:t>
            </a:r>
            <a:r>
              <a:rPr lang="en-US" sz="3200" i="1" dirty="0" err="1">
                <a:solidFill>
                  <a:schemeClr val="accent3">
                    <a:lumMod val="75000"/>
                  </a:schemeClr>
                </a:solidFill>
                <a:cs typeface="Arial" panose="020B0604020202020204" pitchFamily="34" charset="0"/>
              </a:rPr>
              <a:t>tamariki</a:t>
            </a:r>
            <a:r>
              <a:rPr lang="en-NZ" sz="3200" b="1" dirty="0">
                <a:solidFill>
                  <a:schemeClr val="accent3">
                    <a:lumMod val="75000"/>
                  </a:schemeClr>
                </a:solidFill>
                <a:latin typeface="Arial" panose="020B0604020202020204" pitchFamily="34" charset="0"/>
                <a:cs typeface="Arial" panose="020B0604020202020204" pitchFamily="34" charset="0"/>
              </a:rPr>
              <a:t/>
            </a:r>
            <a:br>
              <a:rPr lang="en-NZ" sz="3200" b="1" dirty="0">
                <a:solidFill>
                  <a:schemeClr val="accent3">
                    <a:lumMod val="75000"/>
                  </a:schemeClr>
                </a:solidFill>
                <a:latin typeface="Arial" panose="020B0604020202020204" pitchFamily="34" charset="0"/>
                <a:cs typeface="Arial" panose="020B0604020202020204" pitchFamily="34" charset="0"/>
              </a:rPr>
            </a:br>
            <a:endParaRPr lang="en-NZ" sz="32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70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8007" y="1965390"/>
            <a:ext cx="7167785" cy="1107996"/>
          </a:xfrm>
          <a:prstGeom prst="rect">
            <a:avLst/>
          </a:prstGeom>
        </p:spPr>
        <p:txBody>
          <a:bodyPr wrap="square">
            <a:spAutoFit/>
          </a:bodyPr>
          <a:lstStyle/>
          <a:p>
            <a:endParaRPr lang="mi-NZ" sz="2200" i="1" dirty="0">
              <a:latin typeface="Arial" panose="020B0604020202020204" pitchFamily="34" charset="0"/>
              <a:cs typeface="Arial" panose="020B0604020202020204" pitchFamily="34" charset="0"/>
            </a:endParaRPr>
          </a:p>
          <a:p>
            <a:endParaRPr lang="mi-NZ" sz="2200" i="1" dirty="0">
              <a:latin typeface="Arial" panose="020B0604020202020204" pitchFamily="34" charset="0"/>
              <a:cs typeface="Arial" panose="020B0604020202020204" pitchFamily="34" charset="0"/>
            </a:endParaRPr>
          </a:p>
          <a:p>
            <a:endParaRPr lang="en-NZ" sz="2200" i="1" dirty="0">
              <a:latin typeface="Arial" panose="020B0604020202020204" pitchFamily="34" charset="0"/>
              <a:cs typeface="Arial" panose="020B0604020202020204" pitchFamily="34" charset="0"/>
            </a:endParaRPr>
          </a:p>
        </p:txBody>
      </p:sp>
      <p:sp>
        <p:nvSpPr>
          <p:cNvPr id="2" name="Rectangle 1"/>
          <p:cNvSpPr/>
          <p:nvPr/>
        </p:nvSpPr>
        <p:spPr>
          <a:xfrm>
            <a:off x="1612110" y="117078"/>
            <a:ext cx="5843308" cy="1569660"/>
          </a:xfrm>
          <a:prstGeom prst="rect">
            <a:avLst/>
          </a:prstGeom>
        </p:spPr>
        <p:txBody>
          <a:bodyPr wrap="square">
            <a:spAutoFit/>
          </a:bodyPr>
          <a:lstStyle/>
          <a:p>
            <a:pPr algn="ctr"/>
            <a:r>
              <a:rPr lang="en-NZ" sz="3200" b="1" dirty="0">
                <a:solidFill>
                  <a:schemeClr val="accent3">
                    <a:lumMod val="75000"/>
                  </a:schemeClr>
                </a:solidFill>
                <a:cs typeface="Arial" panose="020B0604020202020204" pitchFamily="34" charset="0"/>
              </a:rPr>
              <a:t>Praying for Children</a:t>
            </a:r>
            <a:br>
              <a:rPr lang="en-NZ" sz="3200" b="1" dirty="0">
                <a:solidFill>
                  <a:schemeClr val="accent3">
                    <a:lumMod val="75000"/>
                  </a:schemeClr>
                </a:solidFill>
                <a:cs typeface="Arial" panose="020B0604020202020204" pitchFamily="34" charset="0"/>
              </a:rPr>
            </a:br>
            <a:r>
              <a:rPr lang="en-US" sz="3200" i="1" dirty="0">
                <a:solidFill>
                  <a:schemeClr val="accent3">
                    <a:lumMod val="75000"/>
                  </a:schemeClr>
                </a:solidFill>
                <a:cs typeface="Arial" panose="020B0604020202020204" pitchFamily="34" charset="0"/>
              </a:rPr>
              <a:t>Karaka </a:t>
            </a:r>
            <a:r>
              <a:rPr lang="en-US" sz="3200" i="1" dirty="0" err="1">
                <a:solidFill>
                  <a:schemeClr val="accent3">
                    <a:lumMod val="75000"/>
                  </a:schemeClr>
                </a:solidFill>
                <a:cs typeface="Arial" panose="020B0604020202020204" pitchFamily="34" charset="0"/>
              </a:rPr>
              <a:t>mo</a:t>
            </a:r>
            <a:r>
              <a:rPr lang="en-US" sz="3200" i="1" dirty="0">
                <a:solidFill>
                  <a:schemeClr val="accent3">
                    <a:lumMod val="75000"/>
                  </a:schemeClr>
                </a:solidFill>
                <a:cs typeface="Arial" panose="020B0604020202020204" pitchFamily="34" charset="0"/>
              </a:rPr>
              <a:t> </a:t>
            </a:r>
            <a:r>
              <a:rPr lang="en-US" sz="3200" i="1" dirty="0" err="1">
                <a:solidFill>
                  <a:schemeClr val="accent3">
                    <a:lumMod val="75000"/>
                  </a:schemeClr>
                </a:solidFill>
                <a:cs typeface="Arial" panose="020B0604020202020204" pitchFamily="34" charset="0"/>
              </a:rPr>
              <a:t>ngā</a:t>
            </a:r>
            <a:r>
              <a:rPr lang="en-US" sz="3200" i="1" dirty="0">
                <a:solidFill>
                  <a:schemeClr val="accent3">
                    <a:lumMod val="75000"/>
                  </a:schemeClr>
                </a:solidFill>
                <a:cs typeface="Arial" panose="020B0604020202020204" pitchFamily="34" charset="0"/>
              </a:rPr>
              <a:t> </a:t>
            </a:r>
            <a:r>
              <a:rPr lang="en-US" sz="3200" i="1" dirty="0" err="1">
                <a:solidFill>
                  <a:schemeClr val="accent3">
                    <a:lumMod val="75000"/>
                  </a:schemeClr>
                </a:solidFill>
                <a:cs typeface="Arial" panose="020B0604020202020204" pitchFamily="34" charset="0"/>
              </a:rPr>
              <a:t>tamariki</a:t>
            </a:r>
            <a:r>
              <a:rPr lang="en-NZ" sz="3200" b="1" dirty="0">
                <a:solidFill>
                  <a:schemeClr val="accent3">
                    <a:lumMod val="75000"/>
                  </a:schemeClr>
                </a:solidFill>
                <a:latin typeface="Arial" panose="020B0604020202020204" pitchFamily="34" charset="0"/>
                <a:cs typeface="Arial" panose="020B0604020202020204" pitchFamily="34" charset="0"/>
              </a:rPr>
              <a:t/>
            </a:r>
            <a:br>
              <a:rPr lang="en-NZ" sz="3200" b="1" dirty="0">
                <a:solidFill>
                  <a:schemeClr val="accent3">
                    <a:lumMod val="75000"/>
                  </a:schemeClr>
                </a:solidFill>
                <a:latin typeface="Arial" panose="020B0604020202020204" pitchFamily="34" charset="0"/>
                <a:cs typeface="Arial" panose="020B0604020202020204" pitchFamily="34" charset="0"/>
              </a:rPr>
            </a:br>
            <a:endParaRPr lang="en-NZ" sz="3200" b="1" dirty="0">
              <a:solidFill>
                <a:schemeClr val="accent3">
                  <a:lumMod val="75000"/>
                </a:schemeClr>
              </a:solidFill>
              <a:latin typeface="Arial" panose="020B0604020202020204" pitchFamily="34" charset="0"/>
              <a:cs typeface="Arial" panose="020B0604020202020204" pitchFamily="34" charset="0"/>
            </a:endParaRPr>
          </a:p>
        </p:txBody>
      </p:sp>
      <p:pic>
        <p:nvPicPr>
          <p:cNvPr id="6"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485" y="1739210"/>
            <a:ext cx="2605279" cy="1736852"/>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5157" b="4023"/>
          <a:stretch/>
        </p:blipFill>
        <p:spPr>
          <a:xfrm>
            <a:off x="2110055" y="4874815"/>
            <a:ext cx="2536058" cy="2019586"/>
          </a:xfrm>
          <a:prstGeom prst="rect">
            <a:avLst/>
          </a:prstGeom>
        </p:spPr>
      </p:pic>
      <p:pic>
        <p:nvPicPr>
          <p:cNvPr id="10" name="Content Placeholder 1"/>
          <p:cNvPicPr>
            <a:picLocks noChangeAspect="1"/>
          </p:cNvPicPr>
          <p:nvPr/>
        </p:nvPicPr>
        <p:blipFill rotWithShape="1">
          <a:blip r:embed="rId4" cstate="screen">
            <a:extLst>
              <a:ext uri="{28A0092B-C50C-407E-A947-70E740481C1C}">
                <a14:useLocalDpi xmlns:a14="http://schemas.microsoft.com/office/drawing/2010/main"/>
              </a:ext>
            </a:extLst>
          </a:blip>
          <a:srcRect t="6836"/>
          <a:stretch/>
        </p:blipFill>
        <p:spPr>
          <a:xfrm>
            <a:off x="0" y="0"/>
            <a:ext cx="1967907" cy="2750067"/>
          </a:xfrm>
          <a:prstGeom prst="rect">
            <a:avLst/>
          </a:prstGeom>
        </p:spPr>
      </p:pic>
      <p:pic>
        <p:nvPicPr>
          <p:cNvPr id="11" name="Picture 2" descr="https://resourcingprayerandworship.files.wordpress.com/2021/07/640px-smiles_of_innocence.jpeg?w=6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8268" y="4574217"/>
            <a:ext cx="2614707" cy="2283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4464006" y="1739210"/>
            <a:ext cx="1892071" cy="2082256"/>
          </a:xfrm>
          <a:prstGeom prst="rect">
            <a:avLst/>
          </a:prstGeom>
        </p:spPr>
      </p:pic>
      <p:pic>
        <p:nvPicPr>
          <p:cNvPr id="12" name="Picture 4" descr="https://resourcingprayerandworship.files.wordpress.com/2021/07/playdoh-snails.jpg?w=3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82285"/>
            <a:ext cx="2187283" cy="1912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8"/>
          <a:srcRect r="42110"/>
          <a:stretch/>
        </p:blipFill>
        <p:spPr>
          <a:xfrm>
            <a:off x="5312" y="2695221"/>
            <a:ext cx="1994050" cy="2296374"/>
          </a:xfrm>
          <a:prstGeom prst="rect">
            <a:avLst/>
          </a:prstGeom>
        </p:spPr>
      </p:pic>
      <p:pic>
        <p:nvPicPr>
          <p:cNvPr id="13" name="Picture 12"/>
          <p:cNvPicPr>
            <a:picLocks noChangeAspect="1"/>
          </p:cNvPicPr>
          <p:nvPr/>
        </p:nvPicPr>
        <p:blipFill>
          <a:blip r:embed="rId9"/>
          <a:stretch>
            <a:fillRect/>
          </a:stretch>
        </p:blipFill>
        <p:spPr>
          <a:xfrm>
            <a:off x="6356077" y="1739210"/>
            <a:ext cx="2834415" cy="2072197"/>
          </a:xfrm>
          <a:prstGeom prst="rect">
            <a:avLst/>
          </a:prstGeom>
        </p:spPr>
      </p:pic>
      <p:pic>
        <p:nvPicPr>
          <p:cNvPr id="14" name="Picture 2" descr="https://resourcingprayerandworship.files.wordpress.com/2021/07/snails76d709-nm-medium-1-edited.jpg"/>
          <p:cNvPicPr>
            <a:picLocks noChangeAspect="1" noChangeArrowheads="1"/>
          </p:cNvPicPr>
          <p:nvPr/>
        </p:nvPicPr>
        <p:blipFill rotWithShape="1">
          <a:blip r:embed="rId10">
            <a:extLst>
              <a:ext uri="{28A0092B-C50C-407E-A947-70E740481C1C}">
                <a14:useLocalDpi xmlns:a14="http://schemas.microsoft.com/office/drawing/2010/main" val="0"/>
              </a:ext>
            </a:extLst>
          </a:blip>
          <a:srcRect t="61995" r="43647"/>
          <a:stretch/>
        </p:blipFill>
        <p:spPr bwMode="auto">
          <a:xfrm>
            <a:off x="4170348" y="3466221"/>
            <a:ext cx="2849158" cy="1138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stretch>
            <a:fillRect/>
          </a:stretch>
        </p:blipFill>
        <p:spPr>
          <a:xfrm>
            <a:off x="1999362" y="3476062"/>
            <a:ext cx="2272092" cy="1506223"/>
          </a:xfrm>
          <a:prstGeom prst="rect">
            <a:avLst/>
          </a:prstGeom>
        </p:spPr>
      </p:pic>
      <p:pic>
        <p:nvPicPr>
          <p:cNvPr id="3078" name="Picture 6" descr="This image has an empty alt attribute; its file name is pexels-cottonbro-4569863-edite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48527" y="3725205"/>
            <a:ext cx="2295473" cy="34459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928485" y="1180292"/>
            <a:ext cx="5855334" cy="369332"/>
          </a:xfrm>
          <a:prstGeom prst="rect">
            <a:avLst/>
          </a:prstGeom>
        </p:spPr>
        <p:txBody>
          <a:bodyPr wrap="square">
            <a:spAutoFit/>
          </a:bodyPr>
          <a:lstStyle/>
          <a:p>
            <a:pPr algn="r"/>
            <a:r>
              <a:rPr lang="en-NZ" i="1" dirty="0">
                <a:latin typeface="Arial" panose="020B0604020202020204" pitchFamily="34" charset="0"/>
                <a:cs typeface="Arial" panose="020B0604020202020204" pitchFamily="34" charset="0"/>
                <a:hlinkClick r:id="rId13"/>
              </a:rPr>
              <a:t>https://resourcingprayerandworship.wordpress.com/</a:t>
            </a:r>
            <a:endParaRPr lang="en-NZ"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955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0" y="574733"/>
            <a:ext cx="7772400" cy="912235"/>
          </a:xfrm>
        </p:spPr>
        <p:txBody>
          <a:bodyPr>
            <a:normAutofit/>
          </a:bodyPr>
          <a:lstStyle/>
          <a:p>
            <a:pPr algn="ctr"/>
            <a:r>
              <a:rPr lang="mi-NZ" sz="4800" cap="none" dirty="0">
                <a:solidFill>
                  <a:srgbClr val="00B050"/>
                </a:solidFill>
              </a:rPr>
              <a:t>Call to worship</a:t>
            </a:r>
            <a:endParaRPr lang="en-NZ" sz="4800" cap="none" dirty="0">
              <a:solidFill>
                <a:srgbClr val="00B050"/>
              </a:solidFill>
            </a:endParaRPr>
          </a:p>
        </p:txBody>
      </p:sp>
      <p:sp>
        <p:nvSpPr>
          <p:cNvPr id="3" name="Content Placeholder 2"/>
          <p:cNvSpPr>
            <a:spLocks noGrp="1"/>
          </p:cNvSpPr>
          <p:nvPr>
            <p:ph idx="1"/>
          </p:nvPr>
        </p:nvSpPr>
        <p:spPr>
          <a:xfrm>
            <a:off x="235408" y="2077905"/>
            <a:ext cx="9040095" cy="5012108"/>
          </a:xfrm>
        </p:spPr>
        <p:txBody>
          <a:bodyPr>
            <a:normAutofit/>
          </a:bodyPr>
          <a:lstStyle/>
          <a:p>
            <a:pPr marL="0" indent="0" algn="ctr">
              <a:buNone/>
            </a:pPr>
            <a:r>
              <a:rPr lang="en-NZ" sz="2800" dirty="0"/>
              <a:t>Listen! </a:t>
            </a:r>
            <a:r>
              <a:rPr lang="en-NZ" sz="2800" dirty="0" smtClean="0"/>
              <a:t>There </a:t>
            </a:r>
            <a:r>
              <a:rPr lang="en-NZ" sz="2800" dirty="0"/>
              <a:t>is an invitation for you to open this morning,</a:t>
            </a:r>
          </a:p>
          <a:p>
            <a:pPr marL="0" indent="0" algn="ctr">
              <a:buNone/>
            </a:pPr>
            <a:r>
              <a:rPr lang="en-NZ" sz="2800" b="1" dirty="0"/>
              <a:t>The one who loves us is seeking our heart.</a:t>
            </a:r>
            <a:endParaRPr lang="en-NZ" sz="2800" dirty="0"/>
          </a:p>
          <a:p>
            <a:pPr marL="0" indent="0" algn="ctr">
              <a:buNone/>
            </a:pPr>
            <a:r>
              <a:rPr lang="en-NZ" sz="2800" dirty="0"/>
              <a:t>The breezes are whispering it;</a:t>
            </a:r>
          </a:p>
          <a:p>
            <a:pPr marL="0" indent="0" algn="ctr">
              <a:buNone/>
            </a:pPr>
            <a:r>
              <a:rPr lang="en-NZ" sz="2800" dirty="0"/>
              <a:t>The sunrise announces it;</a:t>
            </a:r>
          </a:p>
          <a:p>
            <a:pPr marL="0" indent="0" algn="ctr">
              <a:buNone/>
            </a:pPr>
            <a:r>
              <a:rPr lang="en-NZ" sz="2800" dirty="0"/>
              <a:t>The earth trembles with the energy of it:</a:t>
            </a:r>
          </a:p>
          <a:p>
            <a:pPr marL="0" indent="0" algn="ctr">
              <a:buNone/>
            </a:pPr>
            <a:r>
              <a:rPr lang="en-NZ" sz="2800" b="1" dirty="0"/>
              <a:t>Let us be still and quiet so we may hear,</a:t>
            </a:r>
            <a:endParaRPr lang="en-NZ" sz="2800" dirty="0"/>
          </a:p>
          <a:p>
            <a:pPr marL="0" indent="0" algn="ctr">
              <a:buNone/>
            </a:pPr>
            <a:r>
              <a:rPr lang="en-NZ" sz="2800" b="1" dirty="0"/>
              <a:t>and hearing, let delight overcome our caution;</a:t>
            </a:r>
            <a:endParaRPr lang="en-NZ" sz="2800" dirty="0"/>
          </a:p>
          <a:p>
            <a:pPr marL="0" indent="0" algn="ctr">
              <a:buNone/>
            </a:pPr>
            <a:r>
              <a:rPr lang="en-NZ" sz="2800" b="1" dirty="0"/>
              <a:t>let our hearts resonate with the joy of God’s call.</a:t>
            </a:r>
            <a:endParaRPr lang="en-NZ" sz="2800" dirty="0"/>
          </a:p>
          <a:p>
            <a:endParaRPr lang="en-NZ" sz="2800" dirty="0"/>
          </a:p>
        </p:txBody>
      </p:sp>
    </p:spTree>
    <p:extLst>
      <p:ext uri="{BB962C8B-B14F-4D97-AF65-F5344CB8AC3E}">
        <p14:creationId xmlns:p14="http://schemas.microsoft.com/office/powerpoint/2010/main" val="126274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A80C0C"/>
            </a:gs>
            <a:gs pos="85000">
              <a:srgbClr val="FB6357"/>
            </a:gs>
            <a:gs pos="50000">
              <a:srgbClr val="F67B36"/>
            </a:gs>
          </a:gsLst>
          <a:lin ang="135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5" y="1702191"/>
            <a:ext cx="9040095" cy="5590857"/>
          </a:xfrm>
        </p:spPr>
        <p:txBody>
          <a:bodyPr>
            <a:normAutofit/>
          </a:bodyPr>
          <a:lstStyle/>
          <a:p>
            <a:pPr marL="0" indent="0" algn="ctr">
              <a:buNone/>
            </a:pPr>
            <a:r>
              <a:rPr lang="en-NZ" sz="3200" dirty="0" smtClean="0"/>
              <a:t>The call to receive love,</a:t>
            </a:r>
          </a:p>
          <a:p>
            <a:pPr marL="0" indent="0" algn="ctr">
              <a:buNone/>
            </a:pPr>
            <a:r>
              <a:rPr lang="en-NZ" sz="3200" dirty="0" smtClean="0"/>
              <a:t>the call to offer love,</a:t>
            </a:r>
          </a:p>
          <a:p>
            <a:pPr marL="0" indent="0" algn="ctr">
              <a:buNone/>
            </a:pPr>
            <a:r>
              <a:rPr lang="en-NZ" sz="3200" dirty="0" smtClean="0"/>
              <a:t>the call to know grace,</a:t>
            </a:r>
          </a:p>
          <a:p>
            <a:pPr marL="0" indent="0" algn="ctr">
              <a:buNone/>
            </a:pPr>
            <a:r>
              <a:rPr lang="en-NZ" sz="3200" dirty="0" smtClean="0"/>
              <a:t>the call to show grace.</a:t>
            </a:r>
          </a:p>
          <a:p>
            <a:pPr marL="0" indent="0" algn="ctr">
              <a:buNone/>
            </a:pPr>
            <a:r>
              <a:rPr lang="en-NZ" sz="3200" dirty="0" smtClean="0"/>
              <a:t>There is an invitation for us to open this morning – </a:t>
            </a:r>
          </a:p>
          <a:p>
            <a:pPr marL="0" indent="0" algn="ctr">
              <a:buNone/>
            </a:pPr>
            <a:r>
              <a:rPr lang="en-NZ" sz="3200" b="1" dirty="0" smtClean="0"/>
              <a:t>We are here, we are listening.</a:t>
            </a:r>
            <a:endParaRPr lang="en-NZ" sz="3200" dirty="0" smtClean="0"/>
          </a:p>
          <a:p>
            <a:endParaRPr lang="en-NZ" sz="3200" dirty="0"/>
          </a:p>
        </p:txBody>
      </p:sp>
    </p:spTree>
    <p:extLst>
      <p:ext uri="{BB962C8B-B14F-4D97-AF65-F5344CB8AC3E}">
        <p14:creationId xmlns:p14="http://schemas.microsoft.com/office/powerpoint/2010/main" val="8106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0" y="574733"/>
            <a:ext cx="7772400" cy="912235"/>
          </a:xfrm>
        </p:spPr>
        <p:txBody>
          <a:bodyPr>
            <a:normAutofit/>
          </a:bodyPr>
          <a:lstStyle/>
          <a:p>
            <a:pPr algn="ctr"/>
            <a:r>
              <a:rPr lang="mi-NZ" sz="4800" cap="none" dirty="0">
                <a:solidFill>
                  <a:srgbClr val="00B050"/>
                </a:solidFill>
              </a:rPr>
              <a:t>Scripture reading</a:t>
            </a:r>
            <a:endParaRPr lang="en-NZ" sz="4800" cap="none" dirty="0">
              <a:solidFill>
                <a:srgbClr val="00B050"/>
              </a:solidFill>
            </a:endParaRPr>
          </a:p>
        </p:txBody>
      </p:sp>
      <p:sp>
        <p:nvSpPr>
          <p:cNvPr id="3" name="Content Placeholder 2"/>
          <p:cNvSpPr>
            <a:spLocks noGrp="1"/>
          </p:cNvSpPr>
          <p:nvPr>
            <p:ph idx="1"/>
          </p:nvPr>
        </p:nvSpPr>
        <p:spPr>
          <a:xfrm>
            <a:off x="0" y="1760560"/>
            <a:ext cx="8911715" cy="3261879"/>
          </a:xfrm>
        </p:spPr>
        <p:txBody>
          <a:bodyPr>
            <a:noAutofit/>
          </a:bodyPr>
          <a:lstStyle/>
          <a:p>
            <a:pPr marL="0" indent="0">
              <a:lnSpc>
                <a:spcPct val="150000"/>
              </a:lnSpc>
              <a:buNone/>
            </a:pPr>
            <a:r>
              <a:rPr lang="en-NZ" sz="2400" b="1" dirty="0"/>
              <a:t>18 At that time the disciples came to Jesus and asked, ‘Who is the greatest in the kingdom of heaven?’ </a:t>
            </a:r>
            <a:r>
              <a:rPr lang="en-NZ" sz="2400" b="1" baseline="30000" dirty="0"/>
              <a:t>2 </a:t>
            </a:r>
            <a:r>
              <a:rPr lang="en-NZ" sz="2400" b="1" dirty="0"/>
              <a:t>He called a child, whom he put among them, </a:t>
            </a:r>
            <a:r>
              <a:rPr lang="en-NZ" sz="2400" b="1" baseline="30000" dirty="0"/>
              <a:t>3 </a:t>
            </a:r>
            <a:r>
              <a:rPr lang="en-NZ" sz="2400" b="1" dirty="0"/>
              <a:t>and said, ‘Truly I tell you, unless you change and become like children, you will never enter the kingdom of heaven. </a:t>
            </a:r>
            <a:r>
              <a:rPr lang="en-NZ" sz="2400" b="1" baseline="30000" dirty="0"/>
              <a:t>4 </a:t>
            </a:r>
            <a:r>
              <a:rPr lang="en-NZ" sz="2400" b="1" dirty="0"/>
              <a:t>Whoever becomes humble like this child is the greatest in the kingdom of heaven. </a:t>
            </a:r>
          </a:p>
          <a:p>
            <a:pPr marL="0" indent="0">
              <a:lnSpc>
                <a:spcPct val="150000"/>
              </a:lnSpc>
              <a:buNone/>
            </a:pPr>
            <a:r>
              <a:rPr lang="en-NZ" sz="2400" b="1" baseline="30000" dirty="0"/>
              <a:t>5 </a:t>
            </a:r>
            <a:r>
              <a:rPr lang="en-NZ" sz="2400" b="1" dirty="0"/>
              <a:t>Whoever welcomes one such child in my name welcomes me.</a:t>
            </a:r>
          </a:p>
          <a:p>
            <a:pPr marL="0" indent="0">
              <a:buNone/>
            </a:pPr>
            <a:r>
              <a:rPr lang="en-NZ" sz="2400" b="1" cap="all" dirty="0"/>
              <a:t>MATTHEW 18: 1-5</a:t>
            </a:r>
            <a:endParaRPr lang="en-NZ" sz="2400" b="1" dirty="0"/>
          </a:p>
        </p:txBody>
      </p:sp>
    </p:spTree>
    <p:extLst>
      <p:ext uri="{BB962C8B-B14F-4D97-AF65-F5344CB8AC3E}">
        <p14:creationId xmlns:p14="http://schemas.microsoft.com/office/powerpoint/2010/main" val="66626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0" y="574733"/>
            <a:ext cx="7772400" cy="912235"/>
          </a:xfrm>
        </p:spPr>
        <p:txBody>
          <a:bodyPr>
            <a:normAutofit/>
          </a:bodyPr>
          <a:lstStyle/>
          <a:p>
            <a:pPr algn="ctr"/>
            <a:r>
              <a:rPr lang="mi-NZ" sz="4800" cap="none" dirty="0">
                <a:solidFill>
                  <a:srgbClr val="00B050"/>
                </a:solidFill>
              </a:rPr>
              <a:t>Conversation starters</a:t>
            </a:r>
            <a:endParaRPr lang="en-NZ" sz="4800" cap="none" dirty="0">
              <a:solidFill>
                <a:srgbClr val="00B050"/>
              </a:solidFill>
            </a:endParaRPr>
          </a:p>
        </p:txBody>
      </p:sp>
      <p:sp>
        <p:nvSpPr>
          <p:cNvPr id="3" name="Content Placeholder 2"/>
          <p:cNvSpPr>
            <a:spLocks noGrp="1"/>
          </p:cNvSpPr>
          <p:nvPr>
            <p:ph idx="1"/>
          </p:nvPr>
        </p:nvSpPr>
        <p:spPr>
          <a:xfrm>
            <a:off x="85458" y="2059535"/>
            <a:ext cx="9143999" cy="4614730"/>
          </a:xfrm>
        </p:spPr>
        <p:txBody>
          <a:bodyPr>
            <a:normAutofit/>
          </a:bodyPr>
          <a:lstStyle/>
          <a:p>
            <a:pPr>
              <a:lnSpc>
                <a:spcPct val="100000"/>
              </a:lnSpc>
            </a:pPr>
            <a:r>
              <a:rPr lang="en-NZ" sz="2800" b="1" dirty="0"/>
              <a:t>in small groups, brainstorm together the childlike qualities that you think might help to make us good disciples – Jesus mentions humility in this scripture, but what other qualities do you associate with childlikeness? You might like to feed these qualities back into the large group before moving on to the next piece.</a:t>
            </a:r>
          </a:p>
          <a:p>
            <a:pPr>
              <a:lnSpc>
                <a:spcPct val="150000"/>
              </a:lnSpc>
            </a:pPr>
            <a:endParaRPr lang="en-NZ" dirty="0"/>
          </a:p>
        </p:txBody>
      </p:sp>
    </p:spTree>
    <p:extLst>
      <p:ext uri="{BB962C8B-B14F-4D97-AF65-F5344CB8AC3E}">
        <p14:creationId xmlns:p14="http://schemas.microsoft.com/office/powerpoint/2010/main" val="369418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0" y="574733"/>
            <a:ext cx="7772400" cy="912235"/>
          </a:xfrm>
        </p:spPr>
        <p:txBody>
          <a:bodyPr>
            <a:normAutofit/>
          </a:bodyPr>
          <a:lstStyle/>
          <a:p>
            <a:pPr algn="ctr"/>
            <a:r>
              <a:rPr lang="mi-NZ" sz="4800" cap="none" dirty="0">
                <a:solidFill>
                  <a:srgbClr val="00B050"/>
                </a:solidFill>
              </a:rPr>
              <a:t>Conversation starters</a:t>
            </a:r>
            <a:endParaRPr lang="en-NZ" sz="4800" cap="none" dirty="0">
              <a:solidFill>
                <a:srgbClr val="00B050"/>
              </a:solidFill>
            </a:endParaRPr>
          </a:p>
        </p:txBody>
      </p:sp>
      <p:sp>
        <p:nvSpPr>
          <p:cNvPr id="3" name="Content Placeholder 2"/>
          <p:cNvSpPr>
            <a:spLocks noGrp="1"/>
          </p:cNvSpPr>
          <p:nvPr>
            <p:ph idx="1"/>
          </p:nvPr>
        </p:nvSpPr>
        <p:spPr>
          <a:xfrm>
            <a:off x="85458" y="2059535"/>
            <a:ext cx="9143999" cy="4614730"/>
          </a:xfrm>
        </p:spPr>
        <p:txBody>
          <a:bodyPr>
            <a:normAutofit/>
          </a:bodyPr>
          <a:lstStyle/>
          <a:p>
            <a:pPr>
              <a:lnSpc>
                <a:spcPct val="100000"/>
              </a:lnSpc>
            </a:pPr>
            <a:r>
              <a:rPr lang="en-NZ" sz="2800" b="1" dirty="0"/>
              <a:t>then consider together: how might these qualities help us follow Jesus and be participants in the work of the Kingdom of Heaven? What difference might it make if we were more willing and able to embrace humility, for example? Another opportunity for large group feedback here if you want.</a:t>
            </a:r>
          </a:p>
          <a:p>
            <a:pPr>
              <a:lnSpc>
                <a:spcPct val="100000"/>
              </a:lnSpc>
            </a:pPr>
            <a:r>
              <a:rPr lang="en-NZ" sz="2800" b="1" dirty="0"/>
              <a:t>take turns telling a story from your childhood where you remember living out any one of the qualities you have come up with in your brainstorm – what was that like and why do you remember that story, do you think?</a:t>
            </a:r>
          </a:p>
          <a:p>
            <a:pPr>
              <a:lnSpc>
                <a:spcPct val="150000"/>
              </a:lnSpc>
            </a:pPr>
            <a:endParaRPr lang="en-NZ" sz="2800" b="1" dirty="0"/>
          </a:p>
        </p:txBody>
      </p:sp>
    </p:spTree>
    <p:extLst>
      <p:ext uri="{BB962C8B-B14F-4D97-AF65-F5344CB8AC3E}">
        <p14:creationId xmlns:p14="http://schemas.microsoft.com/office/powerpoint/2010/main" val="6891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sz="4400" cap="none" dirty="0">
                <a:solidFill>
                  <a:srgbClr val="00B050"/>
                </a:solidFill>
                <a:cs typeface="Arial" panose="020B0604020202020204" pitchFamily="34" charset="0"/>
              </a:rPr>
              <a:t>Remembering.... </a:t>
            </a:r>
            <a:r>
              <a:rPr lang="mi-NZ" sz="4400" b="1" cap="none" dirty="0">
                <a:solidFill>
                  <a:srgbClr val="00B050"/>
                </a:solidFill>
                <a:cs typeface="Arial" panose="020B0604020202020204" pitchFamily="34" charset="0"/>
              </a:rPr>
              <a:t>wonder</a:t>
            </a:r>
            <a:endParaRPr lang="en-NZ" sz="4400" b="1" cap="none" dirty="0">
              <a:solidFill>
                <a:srgbClr val="00B050"/>
              </a:solidFill>
              <a:cs typeface="Arial" panose="020B0604020202020204" pitchFamily="34" charset="0"/>
            </a:endParaRPr>
          </a:p>
        </p:txBody>
      </p:sp>
      <p:sp>
        <p:nvSpPr>
          <p:cNvPr id="3" name="Rectangle 2"/>
          <p:cNvSpPr/>
          <p:nvPr/>
        </p:nvSpPr>
        <p:spPr>
          <a:xfrm>
            <a:off x="685019" y="5359869"/>
            <a:ext cx="8250965" cy="1708160"/>
          </a:xfrm>
          <a:prstGeom prst="rect">
            <a:avLst/>
          </a:prstGeom>
        </p:spPr>
        <p:txBody>
          <a:bodyPr wrap="square">
            <a:spAutoFit/>
          </a:bodyPr>
          <a:lstStyle/>
          <a:p>
            <a:r>
              <a:rPr lang="mi-NZ" sz="2400" b="1" dirty="0">
                <a:solidFill>
                  <a:srgbClr val="EEF4F7"/>
                </a:solidFill>
              </a:rPr>
              <a:t>Conversation starters</a:t>
            </a:r>
            <a:endParaRPr lang="en-NZ" sz="2400" b="1" dirty="0">
              <a:solidFill>
                <a:srgbClr val="EEF4F7"/>
              </a:solidFill>
            </a:endParaRPr>
          </a:p>
          <a:p>
            <a:r>
              <a:rPr lang="en-NZ" sz="2100" dirty="0">
                <a:solidFill>
                  <a:srgbClr val="EEF4F7"/>
                </a:solidFill>
              </a:rPr>
              <a:t>In small groups, brainstorm together the childlike qualities that you think might help to make us good disciples – Jesus mentions humility in this scripture, but what other qualities do you associate with childlikeness?</a:t>
            </a:r>
          </a:p>
          <a:p>
            <a:endParaRPr lang="en-NZ" b="0" i="0" dirty="0">
              <a:solidFill>
                <a:srgbClr val="EEF4F7"/>
              </a:solidFill>
              <a:effectLst/>
            </a:endParaRPr>
          </a:p>
        </p:txBody>
      </p:sp>
      <p:pic>
        <p:nvPicPr>
          <p:cNvPr id="9" name="Picture 2" descr="mi-pham-ftzl0r4dzyk-unsplash"/>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811" y="1831506"/>
            <a:ext cx="5135437" cy="342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0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sz="4400" cap="none" dirty="0">
                <a:solidFill>
                  <a:srgbClr val="00B050"/>
                </a:solidFill>
                <a:cs typeface="Arial" panose="020B0604020202020204" pitchFamily="34" charset="0"/>
              </a:rPr>
              <a:t>Snail activity for all ages</a:t>
            </a:r>
            <a:endParaRPr lang="en-NZ" sz="4400" cap="none" dirty="0">
              <a:solidFill>
                <a:srgbClr val="00B050"/>
              </a:solidFill>
              <a:cs typeface="Arial" panose="020B0604020202020204" pitchFamily="34" charset="0"/>
            </a:endParaRPr>
          </a:p>
        </p:txBody>
      </p:sp>
      <p:sp>
        <p:nvSpPr>
          <p:cNvPr id="3" name="Rectangle 2"/>
          <p:cNvSpPr/>
          <p:nvPr/>
        </p:nvSpPr>
        <p:spPr>
          <a:xfrm>
            <a:off x="4303636" y="2025908"/>
            <a:ext cx="4736554" cy="4832092"/>
          </a:xfrm>
          <a:prstGeom prst="rect">
            <a:avLst/>
          </a:prstGeom>
        </p:spPr>
        <p:txBody>
          <a:bodyPr wrap="square">
            <a:spAutoFit/>
          </a:bodyPr>
          <a:lstStyle/>
          <a:p>
            <a:r>
              <a:rPr lang="en-NZ" sz="2800" dirty="0"/>
              <a:t>Invite everyone to respond to the Word by making a play-dough snail. </a:t>
            </a:r>
          </a:p>
          <a:p>
            <a:endParaRPr lang="en-NZ" sz="2800" dirty="0"/>
          </a:p>
          <a:p>
            <a:r>
              <a:rPr lang="en-NZ" sz="2800" dirty="0"/>
              <a:t>This snail will be a companion and guide as we begin the week in wonder and explore child-like characteristics throughout this ‘Praying for Children’ week.</a:t>
            </a:r>
          </a:p>
          <a:p>
            <a:endParaRPr lang="en-NZ" sz="2800" b="0" i="0" dirty="0">
              <a:solidFill>
                <a:srgbClr val="EEF4F7"/>
              </a:solidFill>
              <a:effectLst/>
            </a:endParaRPr>
          </a:p>
        </p:txBody>
      </p:sp>
      <p:pic>
        <p:nvPicPr>
          <p:cNvPr id="2052" name="Picture 4" descr="https://resourcingprayerandworship.files.wordpress.com/2021/07/playdoh-snails.jpg?w=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53" y="2305761"/>
            <a:ext cx="3989135" cy="348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6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sz="4400" cap="none" dirty="0">
                <a:solidFill>
                  <a:srgbClr val="00B050"/>
                </a:solidFill>
                <a:cs typeface="Arial" panose="020B0604020202020204" pitchFamily="34" charset="0"/>
              </a:rPr>
              <a:t>Albert Einstein </a:t>
            </a:r>
            <a:endParaRPr lang="en-NZ" sz="4400" cap="none" dirty="0">
              <a:solidFill>
                <a:srgbClr val="00B050"/>
              </a:solidFill>
              <a:cs typeface="Arial" panose="020B0604020202020204" pitchFamily="34" charset="0"/>
            </a:endParaRPr>
          </a:p>
        </p:txBody>
      </p:sp>
      <p:sp>
        <p:nvSpPr>
          <p:cNvPr id="3" name="Rectangle 2"/>
          <p:cNvSpPr/>
          <p:nvPr/>
        </p:nvSpPr>
        <p:spPr>
          <a:xfrm>
            <a:off x="863125" y="2803021"/>
            <a:ext cx="7486116" cy="3123900"/>
          </a:xfrm>
          <a:prstGeom prst="rect">
            <a:avLst/>
          </a:prstGeom>
        </p:spPr>
        <p:txBody>
          <a:bodyPr wrap="square">
            <a:spAutoFit/>
          </a:bodyPr>
          <a:lstStyle/>
          <a:p>
            <a:pPr algn="ctr"/>
            <a:r>
              <a:rPr lang="en-NZ" sz="3200" dirty="0"/>
              <a:t>“The most beautiful experience we can have is of the mysterious. The person to whom this emotion is a stranger, who can no longer pause to wonder and stand rapt in awe, is as good as dead.”</a:t>
            </a:r>
          </a:p>
          <a:p>
            <a:pPr algn="ctr"/>
            <a:endParaRPr lang="en-NZ"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26166">
            <a:off x="4645608" y="398350"/>
            <a:ext cx="1105713" cy="1507790"/>
          </a:xfrm>
          <a:prstGeom prst="rect">
            <a:avLst/>
          </a:prstGeom>
        </p:spPr>
      </p:pic>
    </p:spTree>
    <p:extLst>
      <p:ext uri="{BB962C8B-B14F-4D97-AF65-F5344CB8AC3E}">
        <p14:creationId xmlns:p14="http://schemas.microsoft.com/office/powerpoint/2010/main" val="2010463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ustom 1">
      <a:majorFont>
        <a:latin typeface="Corbel"/>
        <a:ea typeface=""/>
        <a:cs typeface=""/>
      </a:majorFont>
      <a:minorFont>
        <a:latin typeface="Corbel"/>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1236</TotalTime>
  <Words>859</Words>
  <Application>Microsoft Office PowerPoint</Application>
  <PresentationFormat>On-screen Show (4:3)</PresentationFormat>
  <Paragraphs>76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PT Sans</vt:lpstr>
      <vt:lpstr>Arial</vt:lpstr>
      <vt:lpstr>Calibri</vt:lpstr>
      <vt:lpstr>Corbel</vt:lpstr>
      <vt:lpstr>Wingdings</vt:lpstr>
      <vt:lpstr>Banded</vt:lpstr>
      <vt:lpstr>PowerPoint Presentation</vt:lpstr>
      <vt:lpstr>Call to worship</vt:lpstr>
      <vt:lpstr>PowerPoint Presentation</vt:lpstr>
      <vt:lpstr>Scripture reading</vt:lpstr>
      <vt:lpstr>Conversation starters</vt:lpstr>
      <vt:lpstr>Conversation starters</vt:lpstr>
      <vt:lpstr>Remembering.... wonder</vt:lpstr>
      <vt:lpstr>Snail activity for all ages</vt:lpstr>
      <vt:lpstr>Albert Einstein </vt:lpstr>
      <vt:lpstr>Remembering.... giving attention</vt:lpstr>
      <vt:lpstr>Remembering.... innocence</vt:lpstr>
      <vt:lpstr>Remembering.... curiosity</vt:lpstr>
      <vt:lpstr>Remembering.... playfulness</vt:lpstr>
      <vt:lpstr>Remembering... ongoing questions</vt:lpstr>
      <vt:lpstr>Remembering.... trust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for children</dc:title>
  <dc:creator>Cheryl Harray</dc:creator>
  <cp:lastModifiedBy>Cindy Jang-Barlow</cp:lastModifiedBy>
  <cp:revision>57</cp:revision>
  <cp:lastPrinted>2020-07-01T01:21:59Z</cp:lastPrinted>
  <dcterms:created xsi:type="dcterms:W3CDTF">2020-06-25T00:22:48Z</dcterms:created>
  <dcterms:modified xsi:type="dcterms:W3CDTF">2021-07-27T01:27:34Z</dcterms:modified>
</cp:coreProperties>
</file>